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Fira Sans Extra Condensed Medium"/>
      <p:regular r:id="rId18"/>
      <p:bold r:id="rId19"/>
      <p:italic r:id="rId20"/>
      <p:boldItalic r:id="rId21"/>
    </p:embeddedFont>
    <p:embeddedFont>
      <p:font typeface="Roboto Condensed"/>
      <p:regular r:id="rId22"/>
      <p:bold r:id="rId23"/>
      <p:italic r:id="rId24"/>
      <p:boldItalic r:id="rId25"/>
    </p:embeddedFont>
    <p:embeddedFont>
      <p:font typeface="Roboto Condensed Light"/>
      <p:regular r:id="rId26"/>
      <p:bold r:id="rId27"/>
      <p:italic r:id="rId28"/>
      <p:boldItalic r:id="rId29"/>
    </p:embeddedFont>
    <p:embeddedFont>
      <p:font typeface="Exo 2"/>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RobotoCondensed-regular.fntdata"/><Relationship Id="rId21" Type="http://schemas.openxmlformats.org/officeDocument/2006/relationships/font" Target="fonts/FiraSansExtraCondensedMedium-boldItalic.fntdata"/><Relationship Id="rId24" Type="http://schemas.openxmlformats.org/officeDocument/2006/relationships/font" Target="fonts/RobotoCondensed-italic.fntdata"/><Relationship Id="rId23"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regular.fntdata"/><Relationship Id="rId25" Type="http://schemas.openxmlformats.org/officeDocument/2006/relationships/font" Target="fonts/RobotoCondensed-boldItalic.fntdata"/><Relationship Id="rId28" Type="http://schemas.openxmlformats.org/officeDocument/2006/relationships/font" Target="fonts/RobotoCondensedLight-italic.fntdata"/><Relationship Id="rId27" Type="http://schemas.openxmlformats.org/officeDocument/2006/relationships/font" Target="fonts/RobotoCondensed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bold.fntdata"/><Relationship Id="rId30" Type="http://schemas.openxmlformats.org/officeDocument/2006/relationships/font" Target="fonts/Exo2-regular.fntdata"/><Relationship Id="rId11" Type="http://schemas.openxmlformats.org/officeDocument/2006/relationships/slide" Target="slides/slide7.xml"/><Relationship Id="rId33" Type="http://schemas.openxmlformats.org/officeDocument/2006/relationships/font" Target="fonts/Exo2-boldItalic.fntdata"/><Relationship Id="rId10" Type="http://schemas.openxmlformats.org/officeDocument/2006/relationships/slide" Target="slides/slide6.xml"/><Relationship Id="rId32" Type="http://schemas.openxmlformats.org/officeDocument/2006/relationships/font" Target="fonts/Exo2-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f4a45d4c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f4a45d4c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f59f072b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f59f072b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f4cf52e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f4cf52e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f4cf52e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f4cf52e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4cf52e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f4cf52e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f4a45d4c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f4a45d4c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f4a45d4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f4a45d4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f4a45d4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f4a45d4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f4a45d4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f4a45d4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f4a45d4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f4a45d4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a:t>
            </a:r>
            <a:r>
              <a:rPr lang="en"/>
              <a:t>ROGRAMACIÓN FUNCIONAL</a:t>
            </a:r>
            <a:endParaRPr/>
          </a:p>
        </p:txBody>
      </p:sp>
      <p:sp>
        <p:nvSpPr>
          <p:cNvPr id="144" name="Google Shape;144;p29"/>
          <p:cNvSpPr txBox="1"/>
          <p:nvPr>
            <p:ph idx="1" type="subTitle"/>
          </p:nvPr>
        </p:nvSpPr>
        <p:spPr>
          <a:xfrm>
            <a:off x="3670675" y="2933525"/>
            <a:ext cx="4352100" cy="127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Grupo 1:</a:t>
            </a:r>
            <a:endParaRPr/>
          </a:p>
          <a:p>
            <a:pPr indent="0" lvl="0" marL="0" rtl="0" algn="r">
              <a:spcBef>
                <a:spcPts val="0"/>
              </a:spcBef>
              <a:spcAft>
                <a:spcPts val="0"/>
              </a:spcAft>
              <a:buNone/>
            </a:pPr>
            <a:r>
              <a:rPr lang="en"/>
              <a:t>Joaquín Cáceres</a:t>
            </a:r>
            <a:endParaRPr/>
          </a:p>
          <a:p>
            <a:pPr indent="0" lvl="0" marL="0" rtl="0" algn="r">
              <a:spcBef>
                <a:spcPts val="0"/>
              </a:spcBef>
              <a:spcAft>
                <a:spcPts val="0"/>
              </a:spcAft>
              <a:buNone/>
            </a:pPr>
            <a:r>
              <a:rPr lang="en"/>
              <a:t>Julián García</a:t>
            </a:r>
            <a:endParaRPr/>
          </a:p>
          <a:p>
            <a:pPr indent="0" lvl="0" marL="0" rtl="0" algn="r">
              <a:spcBef>
                <a:spcPts val="0"/>
              </a:spcBef>
              <a:spcAft>
                <a:spcPts val="0"/>
              </a:spcAft>
              <a:buNone/>
            </a:pPr>
            <a:r>
              <a:rPr lang="en"/>
              <a:t>Mathias Valdebenito</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Pipe</a:t>
            </a:r>
            <a:endParaRPr b="1" sz="2400">
              <a:solidFill>
                <a:schemeClr val="hlink"/>
              </a:solidFill>
              <a:latin typeface="Exo 2"/>
              <a:ea typeface="Exo 2"/>
              <a:cs typeface="Exo 2"/>
              <a:sym typeface="Exo 2"/>
            </a:endParaRPr>
          </a:p>
        </p:txBody>
      </p:sp>
      <p:sp>
        <p:nvSpPr>
          <p:cNvPr id="221" name="Google Shape;221;p38"/>
          <p:cNvSpPr txBox="1"/>
          <p:nvPr/>
        </p:nvSpPr>
        <p:spPr>
          <a:xfrm>
            <a:off x="1735675" y="921500"/>
            <a:ext cx="643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Se utiliza una triple composición de funciones para primero inicializar el juego, luego llamar a la función “play_game” con esta inicialización para finalizar llamando a winDialogue, gracias al pipe operator.</a:t>
            </a:r>
            <a:endParaRPr>
              <a:latin typeface="Exo 2"/>
              <a:ea typeface="Exo 2"/>
              <a:cs typeface="Exo 2"/>
              <a:sym typeface="Exo 2"/>
            </a:endParaRPr>
          </a:p>
        </p:txBody>
      </p:sp>
      <p:pic>
        <p:nvPicPr>
          <p:cNvPr id="222" name="Google Shape;222;p38"/>
          <p:cNvPicPr preferRelativeResize="0"/>
          <p:nvPr/>
        </p:nvPicPr>
        <p:blipFill>
          <a:blip r:embed="rId3">
            <a:alphaModFix/>
          </a:blip>
          <a:stretch>
            <a:fillRect/>
          </a:stretch>
        </p:blipFill>
        <p:spPr>
          <a:xfrm>
            <a:off x="835060" y="1877749"/>
            <a:ext cx="7473889" cy="317500"/>
          </a:xfrm>
          <a:prstGeom prst="rect">
            <a:avLst/>
          </a:prstGeom>
          <a:noFill/>
          <a:ln>
            <a:noFill/>
          </a:ln>
        </p:spPr>
      </p:pic>
      <p:pic>
        <p:nvPicPr>
          <p:cNvPr id="223" name="Google Shape;223;p38"/>
          <p:cNvPicPr preferRelativeResize="0"/>
          <p:nvPr/>
        </p:nvPicPr>
        <p:blipFill>
          <a:blip r:embed="rId4">
            <a:alphaModFix/>
          </a:blip>
          <a:stretch>
            <a:fillRect/>
          </a:stretch>
        </p:blipFill>
        <p:spPr>
          <a:xfrm>
            <a:off x="835060" y="2320199"/>
            <a:ext cx="7473889" cy="31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Aprendizajes</a:t>
            </a:r>
            <a:endParaRPr/>
          </a:p>
        </p:txBody>
      </p:sp>
      <p:sp>
        <p:nvSpPr>
          <p:cNvPr id="229" name="Google Shape;229;p39"/>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30" name="Google Shape;230;p39"/>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31" name="Google Shape;231;p39"/>
          <p:cNvGrpSpPr/>
          <p:nvPr/>
        </p:nvGrpSpPr>
        <p:grpSpPr>
          <a:xfrm>
            <a:off x="8089940" y="561326"/>
            <a:ext cx="423413" cy="421569"/>
            <a:chOff x="7703675" y="2541175"/>
            <a:chExt cx="499425" cy="497250"/>
          </a:xfrm>
        </p:grpSpPr>
        <p:sp>
          <p:nvSpPr>
            <p:cNvPr id="232" name="Google Shape;232;p3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9">
            <a:hlinkClick/>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8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400">
              <a:solidFill>
                <a:schemeClr val="hlink"/>
              </a:solidFill>
              <a:latin typeface="Exo 2"/>
              <a:ea typeface="Exo 2"/>
              <a:cs typeface="Exo 2"/>
              <a:sym typeface="Exo 2"/>
            </a:endParaRPr>
          </a:p>
        </p:txBody>
      </p:sp>
      <p:sp>
        <p:nvSpPr>
          <p:cNvPr id="243" name="Google Shape;243;p40"/>
          <p:cNvSpPr txBox="1"/>
          <p:nvPr/>
        </p:nvSpPr>
        <p:spPr>
          <a:xfrm>
            <a:off x="1735675" y="921500"/>
            <a:ext cx="6438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Exo 2"/>
              <a:buChar char="●"/>
            </a:pPr>
            <a:r>
              <a:rPr lang="en">
                <a:latin typeface="Exo 2"/>
                <a:ea typeface="Exo 2"/>
                <a:cs typeface="Exo 2"/>
                <a:sym typeface="Exo 2"/>
              </a:rPr>
              <a:t>Usar un enfoque puramente funcional (para algunos tipos de problemas) puede complejizar la lectura del código dado que complejiza seguir el flujo de este si el programador no tiene una buena base sobre programación funcional y matemáticas (combinators).</a:t>
            </a:r>
            <a:br>
              <a:rPr lang="en">
                <a:latin typeface="Exo 2"/>
                <a:ea typeface="Exo 2"/>
                <a:cs typeface="Exo 2"/>
                <a:sym typeface="Exo 2"/>
              </a:rPr>
            </a:b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Escribir funciones en FP por sí solas es simple, pero combinarlas y lograr crear una aplicación (o algoritmo) es </a:t>
            </a:r>
            <a:r>
              <a:rPr b="1" lang="en">
                <a:latin typeface="Exo 2"/>
                <a:ea typeface="Exo 2"/>
                <a:cs typeface="Exo 2"/>
                <a:sym typeface="Exo 2"/>
              </a:rPr>
              <a:t>complicado.</a:t>
            </a:r>
            <a:br>
              <a:rPr b="1" lang="en">
                <a:latin typeface="Exo 2"/>
                <a:ea typeface="Exo 2"/>
                <a:cs typeface="Exo 2"/>
                <a:sym typeface="Exo 2"/>
              </a:rPr>
            </a:br>
            <a:endParaRPr b="1">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Funciones puras e I/O (input/output) </a:t>
            </a:r>
            <a:r>
              <a:rPr b="1" lang="en">
                <a:latin typeface="Exo 2"/>
                <a:ea typeface="Exo 2"/>
                <a:cs typeface="Exo 2"/>
                <a:sym typeface="Exo 2"/>
              </a:rPr>
              <a:t>no pegan.</a:t>
            </a:r>
            <a:r>
              <a:rPr lang="en">
                <a:latin typeface="Exo 2"/>
                <a:ea typeface="Exo 2"/>
                <a:cs typeface="Exo 2"/>
                <a:sym typeface="Exo 2"/>
              </a:rPr>
              <a:t> Lo mejor es simplemente separarlos en capas distintas.</a:t>
            </a:r>
            <a:br>
              <a:rPr lang="en">
                <a:latin typeface="Exo 2"/>
                <a:ea typeface="Exo 2"/>
                <a:cs typeface="Exo 2"/>
                <a:sym typeface="Exo 2"/>
              </a:rPr>
            </a:b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Reducir líneas de código.</a:t>
            </a:r>
            <a:endParaRPr>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Javascript no es un lenguaje orientado al paradigma puramente funcional.</a:t>
            </a:r>
            <a:endParaRPr>
              <a:latin typeface="Exo 2"/>
              <a:ea typeface="Exo 2"/>
              <a:cs typeface="Exo 2"/>
              <a:sym typeface="Exo 2"/>
            </a:endParaRPr>
          </a:p>
          <a:p>
            <a:pPr indent="0" lvl="0" marL="457200" rtl="0" algn="l">
              <a:spcBef>
                <a:spcPts val="0"/>
              </a:spcBef>
              <a:spcAft>
                <a:spcPts val="0"/>
              </a:spcAft>
              <a:buNone/>
            </a:pPr>
            <a:r>
              <a:t/>
            </a:r>
            <a:endParaRPr>
              <a:latin typeface="Exo 2"/>
              <a:ea typeface="Exo 2"/>
              <a:cs typeface="Exo 2"/>
              <a:sym typeface="Exo 2"/>
            </a:endParaRPr>
          </a:p>
          <a:p>
            <a:pPr indent="-317500" lvl="0" marL="457200" rtl="0" algn="l">
              <a:spcBef>
                <a:spcPts val="0"/>
              </a:spcBef>
              <a:spcAft>
                <a:spcPts val="0"/>
              </a:spcAft>
              <a:buSzPts val="1400"/>
              <a:buFont typeface="Exo 2"/>
              <a:buChar char="●"/>
            </a:pPr>
            <a:r>
              <a:rPr lang="en">
                <a:latin typeface="Exo 2"/>
                <a:ea typeface="Exo 2"/>
                <a:cs typeface="Exo 2"/>
                <a:sym typeface="Exo 2"/>
              </a:rPr>
              <a:t>Un paradigma mixto es más legible para los programadores menos experimentados en el paradigma funcional, y puede simplificar algunas operaciones.</a:t>
            </a:r>
            <a:endParaRPr>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434343"/>
                </a:solidFill>
                <a:latin typeface="Exo 2"/>
                <a:ea typeface="Exo 2"/>
                <a:cs typeface="Exo 2"/>
                <a:sym typeface="Exo 2"/>
              </a:rPr>
              <a:t>THANKS</a:t>
            </a:r>
            <a:endParaRPr b="1" sz="4800">
              <a:solidFill>
                <a:srgbClr val="434343"/>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Demo juego</a:t>
            </a:r>
            <a:endParaRPr/>
          </a:p>
        </p:txBody>
      </p:sp>
      <p:sp>
        <p:nvSpPr>
          <p:cNvPr id="151" name="Google Shape;151;p30"/>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Principales recursos funcionales</a:t>
            </a:r>
            <a:endParaRPr/>
          </a:p>
        </p:txBody>
      </p:sp>
      <p:sp>
        <p:nvSpPr>
          <p:cNvPr id="157" name="Google Shape;157;p31"/>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nvSpPr>
        <p:spPr>
          <a:xfrm>
            <a:off x="3381450" y="2069125"/>
            <a:ext cx="2372400" cy="9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434343"/>
                </a:solidFill>
                <a:latin typeface="Exo 2"/>
                <a:ea typeface="Exo 2"/>
                <a:cs typeface="Exo 2"/>
                <a:sym typeface="Exo 2"/>
              </a:rPr>
              <a:t>Tecnologías</a:t>
            </a:r>
            <a:endParaRPr b="1" sz="3000">
              <a:solidFill>
                <a:srgbClr val="434343"/>
              </a:solidFill>
              <a:latin typeface="Exo 2"/>
              <a:ea typeface="Exo 2"/>
              <a:cs typeface="Exo 2"/>
              <a:sym typeface="Exo 2"/>
            </a:endParaRPr>
          </a:p>
        </p:txBody>
      </p:sp>
      <p:sp>
        <p:nvSpPr>
          <p:cNvPr id="163" name="Google Shape;163;p32"/>
          <p:cNvSpPr txBox="1"/>
          <p:nvPr/>
        </p:nvSpPr>
        <p:spPr>
          <a:xfrm>
            <a:off x="357971" y="1744703"/>
            <a:ext cx="19743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rgbClr val="434343"/>
                </a:solidFill>
                <a:latin typeface="Exo 2"/>
                <a:ea typeface="Exo 2"/>
                <a:cs typeface="Exo 2"/>
                <a:sym typeface="Exo 2"/>
              </a:rPr>
              <a:t>Funciones de orden superior</a:t>
            </a:r>
            <a:endParaRPr b="1" sz="1600">
              <a:solidFill>
                <a:srgbClr val="434343"/>
              </a:solidFill>
              <a:latin typeface="Exo 2"/>
              <a:ea typeface="Exo 2"/>
              <a:cs typeface="Exo 2"/>
              <a:sym typeface="Exo 2"/>
            </a:endParaRPr>
          </a:p>
        </p:txBody>
      </p:sp>
      <p:sp>
        <p:nvSpPr>
          <p:cNvPr id="164" name="Google Shape;164;p32"/>
          <p:cNvSpPr txBox="1"/>
          <p:nvPr/>
        </p:nvSpPr>
        <p:spPr>
          <a:xfrm>
            <a:off x="658121" y="2156512"/>
            <a:ext cx="16743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Condensed Light"/>
                <a:ea typeface="Roboto Condensed Light"/>
                <a:cs typeface="Roboto Condensed Light"/>
                <a:sym typeface="Roboto Condensed Light"/>
              </a:rPr>
              <a:t>Map, filter, reduce y some </a:t>
            </a:r>
            <a:endParaRPr>
              <a:solidFill>
                <a:srgbClr val="434343"/>
              </a:solidFill>
              <a:latin typeface="Roboto Condensed Light"/>
              <a:ea typeface="Roboto Condensed Light"/>
              <a:cs typeface="Roboto Condensed Light"/>
              <a:sym typeface="Roboto Condensed Light"/>
            </a:endParaRPr>
          </a:p>
        </p:txBody>
      </p:sp>
      <p:sp>
        <p:nvSpPr>
          <p:cNvPr id="165" name="Google Shape;165;p32">
            <a:hlinkClick/>
          </p:cNvPr>
          <p:cNvSpPr txBox="1"/>
          <p:nvPr/>
        </p:nvSpPr>
        <p:spPr>
          <a:xfrm>
            <a:off x="2086123" y="2114045"/>
            <a:ext cx="11076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600">
                <a:solidFill>
                  <a:srgbClr val="434343"/>
                </a:solidFill>
                <a:latin typeface="Exo 2"/>
                <a:ea typeface="Exo 2"/>
                <a:cs typeface="Exo 2"/>
                <a:sym typeface="Exo 2"/>
              </a:rPr>
              <a:t>01</a:t>
            </a:r>
            <a:endParaRPr b="1" sz="3600">
              <a:solidFill>
                <a:srgbClr val="434343"/>
              </a:solidFill>
              <a:latin typeface="Exo 2"/>
              <a:ea typeface="Exo 2"/>
              <a:cs typeface="Exo 2"/>
              <a:sym typeface="Exo 2"/>
            </a:endParaRPr>
          </a:p>
        </p:txBody>
      </p:sp>
      <p:sp>
        <p:nvSpPr>
          <p:cNvPr id="166" name="Google Shape;166;p32">
            <a:hlinkClick action="ppaction://hlinksldjump" r:id="rId3"/>
          </p:cNvPr>
          <p:cNvSpPr txBox="1"/>
          <p:nvPr/>
        </p:nvSpPr>
        <p:spPr>
          <a:xfrm>
            <a:off x="2073081" y="3085405"/>
            <a:ext cx="11076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3600">
                <a:solidFill>
                  <a:srgbClr val="434343"/>
                </a:solidFill>
                <a:latin typeface="Exo 2"/>
                <a:ea typeface="Exo 2"/>
                <a:cs typeface="Exo 2"/>
                <a:sym typeface="Exo 2"/>
              </a:rPr>
              <a:t>02</a:t>
            </a:r>
            <a:endParaRPr b="1" sz="3600">
              <a:solidFill>
                <a:srgbClr val="434343"/>
              </a:solidFill>
              <a:latin typeface="Exo 2"/>
              <a:ea typeface="Exo 2"/>
              <a:cs typeface="Exo 2"/>
              <a:sym typeface="Exo 2"/>
            </a:endParaRPr>
          </a:p>
        </p:txBody>
      </p:sp>
      <p:sp>
        <p:nvSpPr>
          <p:cNvPr id="167" name="Google Shape;167;p32">
            <a:hlinkClick/>
          </p:cNvPr>
          <p:cNvSpPr txBox="1"/>
          <p:nvPr/>
        </p:nvSpPr>
        <p:spPr>
          <a:xfrm>
            <a:off x="5986958" y="2079848"/>
            <a:ext cx="10722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Exo 2"/>
                <a:ea typeface="Exo 2"/>
                <a:cs typeface="Exo 2"/>
                <a:sym typeface="Exo 2"/>
              </a:rPr>
              <a:t>03</a:t>
            </a:r>
            <a:endParaRPr b="1" sz="3600">
              <a:solidFill>
                <a:srgbClr val="434343"/>
              </a:solidFill>
              <a:latin typeface="Exo 2"/>
              <a:ea typeface="Exo 2"/>
              <a:cs typeface="Exo 2"/>
              <a:sym typeface="Exo 2"/>
            </a:endParaRPr>
          </a:p>
        </p:txBody>
      </p:sp>
      <p:sp>
        <p:nvSpPr>
          <p:cNvPr id="168" name="Google Shape;168;p32">
            <a:hlinkClick/>
          </p:cNvPr>
          <p:cNvSpPr txBox="1"/>
          <p:nvPr/>
        </p:nvSpPr>
        <p:spPr>
          <a:xfrm>
            <a:off x="5986958" y="3099545"/>
            <a:ext cx="1072200" cy="57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434343"/>
                </a:solidFill>
                <a:latin typeface="Exo 2"/>
                <a:ea typeface="Exo 2"/>
                <a:cs typeface="Exo 2"/>
                <a:sym typeface="Exo 2"/>
              </a:rPr>
              <a:t>04</a:t>
            </a:r>
            <a:endParaRPr b="1" sz="3600">
              <a:solidFill>
                <a:srgbClr val="434343"/>
              </a:solidFill>
              <a:latin typeface="Exo 2"/>
              <a:ea typeface="Exo 2"/>
              <a:cs typeface="Exo 2"/>
              <a:sym typeface="Exo 2"/>
            </a:endParaRPr>
          </a:p>
        </p:txBody>
      </p:sp>
      <p:sp>
        <p:nvSpPr>
          <p:cNvPr id="169" name="Google Shape;169;p32"/>
          <p:cNvSpPr txBox="1"/>
          <p:nvPr/>
        </p:nvSpPr>
        <p:spPr>
          <a:xfrm>
            <a:off x="357971" y="2710904"/>
            <a:ext cx="1974300" cy="577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rgbClr val="434343"/>
                </a:solidFill>
                <a:latin typeface="Exo 2"/>
                <a:ea typeface="Exo 2"/>
                <a:cs typeface="Exo 2"/>
                <a:sym typeface="Exo 2"/>
              </a:rPr>
              <a:t>Combinators</a:t>
            </a:r>
            <a:endParaRPr b="1" sz="1600">
              <a:solidFill>
                <a:srgbClr val="434343"/>
              </a:solidFill>
              <a:latin typeface="Exo 2"/>
              <a:ea typeface="Exo 2"/>
              <a:cs typeface="Exo 2"/>
              <a:sym typeface="Exo 2"/>
            </a:endParaRPr>
          </a:p>
        </p:txBody>
      </p:sp>
      <p:sp>
        <p:nvSpPr>
          <p:cNvPr id="170" name="Google Shape;170;p32"/>
          <p:cNvSpPr txBox="1"/>
          <p:nvPr/>
        </p:nvSpPr>
        <p:spPr>
          <a:xfrm>
            <a:off x="658121" y="3122711"/>
            <a:ext cx="16743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Condensed Light"/>
                <a:ea typeface="Roboto Condensed Light"/>
                <a:cs typeface="Roboto Condensed Light"/>
                <a:sym typeface="Roboto Condensed Light"/>
              </a:rPr>
              <a:t>S y K</a:t>
            </a:r>
            <a:endParaRPr>
              <a:solidFill>
                <a:srgbClr val="434343"/>
              </a:solidFill>
              <a:latin typeface="Roboto Condensed Light"/>
              <a:ea typeface="Roboto Condensed Light"/>
              <a:cs typeface="Roboto Condensed Light"/>
              <a:sym typeface="Roboto Condensed Light"/>
            </a:endParaRPr>
          </a:p>
        </p:txBody>
      </p:sp>
      <p:sp>
        <p:nvSpPr>
          <p:cNvPr id="171" name="Google Shape;171;p32"/>
          <p:cNvSpPr txBox="1"/>
          <p:nvPr/>
        </p:nvSpPr>
        <p:spPr>
          <a:xfrm>
            <a:off x="6876508" y="1735842"/>
            <a:ext cx="19743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434343"/>
                </a:solidFill>
                <a:latin typeface="Exo 2"/>
                <a:ea typeface="Exo 2"/>
                <a:cs typeface="Exo 2"/>
                <a:sym typeface="Exo 2"/>
              </a:rPr>
              <a:t>Operadores</a:t>
            </a:r>
            <a:endParaRPr b="1" sz="1600">
              <a:solidFill>
                <a:srgbClr val="434343"/>
              </a:solidFill>
              <a:latin typeface="Exo 2"/>
              <a:ea typeface="Exo 2"/>
              <a:cs typeface="Exo 2"/>
              <a:sym typeface="Exo 2"/>
            </a:endParaRPr>
          </a:p>
        </p:txBody>
      </p:sp>
      <p:sp>
        <p:nvSpPr>
          <p:cNvPr id="172" name="Google Shape;172;p32"/>
          <p:cNvSpPr txBox="1"/>
          <p:nvPr/>
        </p:nvSpPr>
        <p:spPr>
          <a:xfrm>
            <a:off x="6876508" y="2147651"/>
            <a:ext cx="16743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Condensed Light"/>
                <a:ea typeface="Roboto Condensed Light"/>
                <a:cs typeface="Roboto Condensed Light"/>
                <a:sym typeface="Roboto Condensed Light"/>
              </a:rPr>
              <a:t>Compose y Pipe</a:t>
            </a:r>
            <a:endParaRPr>
              <a:solidFill>
                <a:srgbClr val="434343"/>
              </a:solidFill>
              <a:latin typeface="Roboto Condensed Light"/>
              <a:ea typeface="Roboto Condensed Light"/>
              <a:cs typeface="Roboto Condensed Light"/>
              <a:sym typeface="Roboto Condensed Light"/>
            </a:endParaRPr>
          </a:p>
        </p:txBody>
      </p:sp>
      <p:sp>
        <p:nvSpPr>
          <p:cNvPr id="173" name="Google Shape;173;p32"/>
          <p:cNvSpPr txBox="1"/>
          <p:nvPr/>
        </p:nvSpPr>
        <p:spPr>
          <a:xfrm>
            <a:off x="6876508" y="2759757"/>
            <a:ext cx="19743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434343"/>
                </a:solidFill>
                <a:latin typeface="Exo 2"/>
                <a:ea typeface="Exo 2"/>
                <a:cs typeface="Exo 2"/>
                <a:sym typeface="Exo 2"/>
              </a:rPr>
              <a:t>Chaining</a:t>
            </a:r>
            <a:endParaRPr b="1" sz="1600">
              <a:solidFill>
                <a:srgbClr val="434343"/>
              </a:solidFill>
              <a:latin typeface="Exo 2"/>
              <a:ea typeface="Exo 2"/>
              <a:cs typeface="Exo 2"/>
              <a:sym typeface="Exo 2"/>
            </a:endParaRPr>
          </a:p>
        </p:txBody>
      </p:sp>
      <p:cxnSp>
        <p:nvCxnSpPr>
          <p:cNvPr id="174" name="Google Shape;174;p32"/>
          <p:cNvCxnSpPr/>
          <p:nvPr/>
        </p:nvCxnSpPr>
        <p:spPr>
          <a:xfrm>
            <a:off x="3264900" y="154305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75" name="Google Shape;175;p32"/>
          <p:cNvCxnSpPr/>
          <p:nvPr/>
        </p:nvCxnSpPr>
        <p:spPr>
          <a:xfrm>
            <a:off x="5976200" y="1543050"/>
            <a:ext cx="0" cy="2393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Map y Filter</a:t>
            </a:r>
            <a:endParaRPr b="1" sz="2400">
              <a:solidFill>
                <a:schemeClr val="hlink"/>
              </a:solidFill>
              <a:latin typeface="Exo 2"/>
              <a:ea typeface="Exo 2"/>
              <a:cs typeface="Exo 2"/>
              <a:sym typeface="Exo 2"/>
            </a:endParaRPr>
          </a:p>
        </p:txBody>
      </p:sp>
      <p:sp>
        <p:nvSpPr>
          <p:cNvPr id="181" name="Google Shape;181;p33"/>
          <p:cNvSpPr txBox="1"/>
          <p:nvPr/>
        </p:nvSpPr>
        <p:spPr>
          <a:xfrm>
            <a:off x="1735675" y="921500"/>
            <a:ext cx="646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La función “winnerPlayers” obtiene el o los jugadores ganadores de la partida utilizando la función filter para encontrar los jugadores con puntaje = 0 y luego se utiliza map para extraer solo los nombres de los jugadores.</a:t>
            </a:r>
            <a:endParaRPr>
              <a:latin typeface="Exo 2"/>
              <a:ea typeface="Exo 2"/>
              <a:cs typeface="Exo 2"/>
              <a:sym typeface="Exo 2"/>
            </a:endParaRPr>
          </a:p>
        </p:txBody>
      </p:sp>
      <p:pic>
        <p:nvPicPr>
          <p:cNvPr id="182" name="Google Shape;182;p33"/>
          <p:cNvPicPr preferRelativeResize="0"/>
          <p:nvPr/>
        </p:nvPicPr>
        <p:blipFill>
          <a:blip r:embed="rId3">
            <a:alphaModFix/>
          </a:blip>
          <a:stretch>
            <a:fillRect/>
          </a:stretch>
        </p:blipFill>
        <p:spPr>
          <a:xfrm>
            <a:off x="729150" y="1793450"/>
            <a:ext cx="7701826" cy="499275"/>
          </a:xfrm>
          <a:prstGeom prst="rect">
            <a:avLst/>
          </a:prstGeom>
          <a:noFill/>
          <a:ln>
            <a:noFill/>
          </a:ln>
        </p:spPr>
      </p:pic>
      <p:sp>
        <p:nvSpPr>
          <p:cNvPr id="183" name="Google Shape;183;p33"/>
          <p:cNvSpPr txBox="1"/>
          <p:nvPr/>
        </p:nvSpPr>
        <p:spPr>
          <a:xfrm>
            <a:off x="2211113" y="2902925"/>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Some</a:t>
            </a:r>
            <a:endParaRPr b="1" sz="2400">
              <a:solidFill>
                <a:schemeClr val="hlink"/>
              </a:solidFill>
              <a:latin typeface="Exo 2"/>
              <a:ea typeface="Exo 2"/>
              <a:cs typeface="Exo 2"/>
              <a:sym typeface="Exo 2"/>
            </a:endParaRPr>
          </a:p>
        </p:txBody>
      </p:sp>
      <p:sp>
        <p:nvSpPr>
          <p:cNvPr id="184" name="Google Shape;184;p33"/>
          <p:cNvSpPr txBox="1"/>
          <p:nvPr/>
        </p:nvSpPr>
        <p:spPr>
          <a:xfrm>
            <a:off x="1743738" y="3457025"/>
            <a:ext cx="646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Función que revisa si alguien tiene puntaje igual a 0 y por lo tanto el juego ha terminado.</a:t>
            </a:r>
            <a:endParaRPr>
              <a:latin typeface="Exo 2"/>
              <a:ea typeface="Exo 2"/>
              <a:cs typeface="Exo 2"/>
              <a:sym typeface="Exo 2"/>
            </a:endParaRPr>
          </a:p>
        </p:txBody>
      </p:sp>
      <p:pic>
        <p:nvPicPr>
          <p:cNvPr id="185" name="Google Shape;185;p33"/>
          <p:cNvPicPr preferRelativeResize="0"/>
          <p:nvPr/>
        </p:nvPicPr>
        <p:blipFill>
          <a:blip r:embed="rId4">
            <a:alphaModFix/>
          </a:blip>
          <a:stretch>
            <a:fillRect/>
          </a:stretch>
        </p:blipFill>
        <p:spPr>
          <a:xfrm>
            <a:off x="1019350" y="4490575"/>
            <a:ext cx="7121426" cy="30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Combinadores S y K</a:t>
            </a:r>
            <a:endParaRPr b="1" sz="2400">
              <a:solidFill>
                <a:schemeClr val="hlink"/>
              </a:solidFill>
              <a:latin typeface="Exo 2"/>
              <a:ea typeface="Exo 2"/>
              <a:cs typeface="Exo 2"/>
              <a:sym typeface="Exo 2"/>
            </a:endParaRPr>
          </a:p>
        </p:txBody>
      </p:sp>
      <p:sp>
        <p:nvSpPr>
          <p:cNvPr id="191" name="Google Shape;191;p34"/>
          <p:cNvSpPr txBox="1"/>
          <p:nvPr/>
        </p:nvSpPr>
        <p:spPr>
          <a:xfrm>
            <a:off x="1735675" y="921500"/>
            <a:ext cx="37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Se tiene el siguiente código imperativo: </a:t>
            </a:r>
            <a:endParaRPr>
              <a:latin typeface="Exo 2"/>
              <a:ea typeface="Exo 2"/>
              <a:cs typeface="Exo 2"/>
              <a:sym typeface="Exo 2"/>
            </a:endParaRPr>
          </a:p>
        </p:txBody>
      </p:sp>
      <p:pic>
        <p:nvPicPr>
          <p:cNvPr id="192" name="Google Shape;192;p34"/>
          <p:cNvPicPr preferRelativeResize="0"/>
          <p:nvPr/>
        </p:nvPicPr>
        <p:blipFill>
          <a:blip r:embed="rId3">
            <a:alphaModFix/>
          </a:blip>
          <a:stretch>
            <a:fillRect/>
          </a:stretch>
        </p:blipFill>
        <p:spPr>
          <a:xfrm>
            <a:off x="541788" y="1711199"/>
            <a:ext cx="8060400" cy="172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Combinadores S y K</a:t>
            </a:r>
            <a:endParaRPr b="1" sz="2400">
              <a:solidFill>
                <a:schemeClr val="hlink"/>
              </a:solidFill>
              <a:latin typeface="Exo 2"/>
              <a:ea typeface="Exo 2"/>
              <a:cs typeface="Exo 2"/>
              <a:sym typeface="Exo 2"/>
            </a:endParaRPr>
          </a:p>
        </p:txBody>
      </p:sp>
      <p:sp>
        <p:nvSpPr>
          <p:cNvPr id="198" name="Google Shape;198;p35"/>
          <p:cNvSpPr txBox="1"/>
          <p:nvPr/>
        </p:nvSpPr>
        <p:spPr>
          <a:xfrm>
            <a:off x="1735675" y="921500"/>
            <a:ext cx="66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Se pueden usar los combinadores para hacer lo mismo de una forma funcional.</a:t>
            </a:r>
            <a:endParaRPr>
              <a:latin typeface="Exo 2"/>
              <a:ea typeface="Exo 2"/>
              <a:cs typeface="Exo 2"/>
              <a:sym typeface="Exo 2"/>
            </a:endParaRPr>
          </a:p>
        </p:txBody>
      </p:sp>
      <p:pic>
        <p:nvPicPr>
          <p:cNvPr id="199" name="Google Shape;199;p35"/>
          <p:cNvPicPr preferRelativeResize="0"/>
          <p:nvPr/>
        </p:nvPicPr>
        <p:blipFill>
          <a:blip r:embed="rId3">
            <a:alphaModFix/>
          </a:blip>
          <a:stretch>
            <a:fillRect/>
          </a:stretch>
        </p:blipFill>
        <p:spPr>
          <a:xfrm>
            <a:off x="451912" y="1728825"/>
            <a:ext cx="8240174" cy="1685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Reduce</a:t>
            </a:r>
            <a:endParaRPr b="1" sz="2400">
              <a:solidFill>
                <a:schemeClr val="hlink"/>
              </a:solidFill>
              <a:latin typeface="Exo 2"/>
              <a:ea typeface="Exo 2"/>
              <a:cs typeface="Exo 2"/>
              <a:sym typeface="Exo 2"/>
            </a:endParaRPr>
          </a:p>
        </p:txBody>
      </p:sp>
      <p:sp>
        <p:nvSpPr>
          <p:cNvPr id="205" name="Google Shape;205;p36"/>
          <p:cNvSpPr txBox="1"/>
          <p:nvPr/>
        </p:nvSpPr>
        <p:spPr>
          <a:xfrm>
            <a:off x="1735675" y="921500"/>
            <a:ext cx="66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La función “tirar_veces” retorna una lista con los puntajes del jugador, y se usa reduce para obtener la suma de estos puntajes.</a:t>
            </a:r>
            <a:endParaRPr>
              <a:latin typeface="Exo 2"/>
              <a:ea typeface="Exo 2"/>
              <a:cs typeface="Exo 2"/>
              <a:sym typeface="Exo 2"/>
            </a:endParaRPr>
          </a:p>
        </p:txBody>
      </p:sp>
      <p:pic>
        <p:nvPicPr>
          <p:cNvPr id="206" name="Google Shape;206;p36"/>
          <p:cNvPicPr preferRelativeResize="0"/>
          <p:nvPr/>
        </p:nvPicPr>
        <p:blipFill>
          <a:blip r:embed="rId3">
            <a:alphaModFix/>
          </a:blip>
          <a:stretch>
            <a:fillRect/>
          </a:stretch>
        </p:blipFill>
        <p:spPr>
          <a:xfrm>
            <a:off x="534013" y="1950325"/>
            <a:ext cx="8075975" cy="71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nvSpPr>
        <p:spPr>
          <a:xfrm>
            <a:off x="2203050" y="367400"/>
            <a:ext cx="473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hlink"/>
                </a:solidFill>
                <a:latin typeface="Exo 2"/>
                <a:ea typeface="Exo 2"/>
                <a:cs typeface="Exo 2"/>
                <a:sym typeface="Exo 2"/>
              </a:rPr>
              <a:t>Compose</a:t>
            </a:r>
            <a:endParaRPr b="1" sz="2400">
              <a:solidFill>
                <a:schemeClr val="hlink"/>
              </a:solidFill>
              <a:latin typeface="Exo 2"/>
              <a:ea typeface="Exo 2"/>
              <a:cs typeface="Exo 2"/>
              <a:sym typeface="Exo 2"/>
            </a:endParaRPr>
          </a:p>
        </p:txBody>
      </p:sp>
      <p:sp>
        <p:nvSpPr>
          <p:cNvPr id="212" name="Google Shape;212;p37"/>
          <p:cNvSpPr txBox="1"/>
          <p:nvPr/>
        </p:nvSpPr>
        <p:spPr>
          <a:xfrm>
            <a:off x="1735675" y="921500"/>
            <a:ext cx="660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Se utiliza compose para evitar la reasignación de jugador[1], y poder definir “play_game” de forma funcional.</a:t>
            </a:r>
            <a:endParaRPr>
              <a:latin typeface="Exo 2"/>
              <a:ea typeface="Exo 2"/>
              <a:cs typeface="Exo 2"/>
              <a:sym typeface="Exo 2"/>
            </a:endParaRPr>
          </a:p>
        </p:txBody>
      </p:sp>
      <p:pic>
        <p:nvPicPr>
          <p:cNvPr id="213" name="Google Shape;213;p37"/>
          <p:cNvPicPr preferRelativeResize="0"/>
          <p:nvPr/>
        </p:nvPicPr>
        <p:blipFill>
          <a:blip r:embed="rId3">
            <a:alphaModFix/>
          </a:blip>
          <a:stretch>
            <a:fillRect/>
          </a:stretch>
        </p:blipFill>
        <p:spPr>
          <a:xfrm>
            <a:off x="1534124" y="3842675"/>
            <a:ext cx="6075775" cy="1260350"/>
          </a:xfrm>
          <a:prstGeom prst="rect">
            <a:avLst/>
          </a:prstGeom>
          <a:noFill/>
          <a:ln>
            <a:noFill/>
          </a:ln>
        </p:spPr>
      </p:pic>
      <p:pic>
        <p:nvPicPr>
          <p:cNvPr id="214" name="Google Shape;214;p37"/>
          <p:cNvPicPr preferRelativeResize="0"/>
          <p:nvPr/>
        </p:nvPicPr>
        <p:blipFill>
          <a:blip r:embed="rId4">
            <a:alphaModFix/>
          </a:blip>
          <a:stretch>
            <a:fillRect/>
          </a:stretch>
        </p:blipFill>
        <p:spPr>
          <a:xfrm>
            <a:off x="1534100" y="1855262"/>
            <a:ext cx="6075775" cy="1937475"/>
          </a:xfrm>
          <a:prstGeom prst="rect">
            <a:avLst/>
          </a:prstGeom>
          <a:noFill/>
          <a:ln>
            <a:noFill/>
          </a:ln>
        </p:spPr>
      </p:pic>
      <p:pic>
        <p:nvPicPr>
          <p:cNvPr id="215" name="Google Shape;215;p37"/>
          <p:cNvPicPr preferRelativeResize="0"/>
          <p:nvPr/>
        </p:nvPicPr>
        <p:blipFill>
          <a:blip r:embed="rId5">
            <a:alphaModFix/>
          </a:blip>
          <a:stretch>
            <a:fillRect/>
          </a:stretch>
        </p:blipFill>
        <p:spPr>
          <a:xfrm>
            <a:off x="1528613" y="1542725"/>
            <a:ext cx="6086794" cy="26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